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59" r:id="rId6"/>
    <p:sldId id="271" r:id="rId7"/>
    <p:sldId id="260" r:id="rId8"/>
    <p:sldId id="265" r:id="rId9"/>
    <p:sldId id="266" r:id="rId10"/>
    <p:sldId id="272" r:id="rId11"/>
    <p:sldId id="267" r:id="rId12"/>
    <p:sldId id="268" r:id="rId13"/>
    <p:sldId id="577" r:id="rId14"/>
    <p:sldId id="576" r:id="rId15"/>
    <p:sldId id="558" r:id="rId16"/>
    <p:sldId id="566" r:id="rId17"/>
    <p:sldId id="305" r:id="rId18"/>
    <p:sldId id="262" r:id="rId19"/>
    <p:sldId id="263" r:id="rId20"/>
    <p:sldId id="261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FF8AD8"/>
    <a:srgbClr val="73FDD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3FB4-276C-654C-AAF3-3E3D5A43912F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6CBEF-9FCC-CB4B-A2B4-6BC09ED77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paradigm of nitrogen limitation of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paradigm for how CO2 impacts leaf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5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by which CO2 could actually increase soil 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1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26E9-F2D5-6E45-9EEB-BBE12D9B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EC572-84A3-CD46-9917-8A0C79B2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88D7-1B36-E54E-B2CE-43495942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D455-C8F7-C140-82A9-C742028F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014-8229-984B-87B6-EC3972C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AB2-5CF7-4040-A05B-F896B124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D2890-5DEE-184D-A9D1-B5C557C50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780-0E50-9147-B210-A456E7D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56E9-7BBF-D442-955D-D26B3B9E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DB0EF-61B3-E547-929E-8C577BB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491-9AED-A74B-94F6-65F41F31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C5F47-3A2C-CC43-B544-A14D617E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8C7D-ABE8-7747-B97F-71771ED2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9D05-97D3-A44A-BB7E-CA3116B3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F21F-D90F-0341-A9C8-F388FE3B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072-ACCC-1D47-99CD-9B2AD27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F903-CCCA-4D4E-B23D-E7032627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CD6C-7F1B-F24E-962F-DE33B99E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4EF3-1B95-004A-9D11-BC9DFC33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7F05-C224-9540-9130-9234F35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5CE0-C0DB-3943-B46F-873A7E45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1FB6-B563-854C-9912-AAB23472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5EA5E-CF36-E04F-BBE2-A817234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7231-95F2-BC4E-B57C-FD14983F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28D9-BB93-694E-8BC8-938F7600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AB5A-416E-364A-9E68-D143B361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07F3-B2D4-4E4C-B090-CE80B92D3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47F68-EB29-F84F-BDB5-7D7ED26E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D75B-B2B8-C84B-82AB-B6CD769B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3CB6-F36C-A34C-A51F-F3C3907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DA02-76DC-CF4C-9F82-31B33D4B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493-0267-1C44-B07D-23492D08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2644D-F20C-F44C-B8D0-3F5F8C56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69EC5-978C-234A-9CEF-003EF4D0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719AA-4070-FA4E-B81C-617E12179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915B-2FBC-0343-A95D-502C5FD10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600AA-A303-DD47-BDA5-5F0EE63E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418AD-0BCC-5E47-8DF4-1965D2DF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B53EF-FC32-174C-8D9C-C9D4887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5931-2D19-4446-8F04-A22AD752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4FE7D-3918-4F4D-A83F-18BD84A1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79F39-5CB6-0C49-ADC8-D68317AF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6D563-3CAD-C343-8AFB-EA7AC96A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21205-DD14-744C-BFDE-DD6C193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5DF9-E7A9-DF46-A829-B9F9D651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4E1D-31BD-BD4F-AA37-F27862CC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507B-0699-984D-B6A0-C1394B94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2372-30B2-A44B-A0FF-D8525023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EE77-28C4-804B-B893-70FBF0A8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ABA7A-80B7-7646-BCD7-C1B3BC0A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D6175-9AB4-BA46-82E5-94706A62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38A9-EBE8-804C-BC98-72F03791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525A-EDC4-5043-B90C-493575B8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79BA9-3A51-1443-921E-5475C91C1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C40A7-12B0-B246-A1A8-6D0565C65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78D4-B00B-DC49-8D49-F3E9EC5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61F55-CE7F-3A4D-B66D-1224D6E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E5195-350E-AD4D-82D6-BA12D1C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337-5A90-DD4B-9B16-ACC5F5AB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FBBEE-61F7-2644-AE36-101536CA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DE99-E671-4946-8E5A-22786751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A1DDA-1923-784A-BC48-C066AE429F14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E8842-9EB8-D34A-ADE4-6C9E1F43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F6F1-91DC-0845-ADAE-455F0FAD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D56A-A783-0148-9424-D22391BC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084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Reductions in photosynthetic nitrogen demand due to elevated CO</a:t>
            </a:r>
            <a:r>
              <a:rPr lang="en-US" sz="4000" b="1" baseline="-25000" dirty="0"/>
              <a:t>2</a:t>
            </a:r>
            <a:r>
              <a:rPr lang="en-US" sz="4000" b="1" dirty="0"/>
              <a:t> increases simulated future ecosystem carbon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BC0CC-86BE-9248-9C19-EC64FF8BE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1196"/>
            <a:ext cx="9144000" cy="1655762"/>
          </a:xfrm>
        </p:spPr>
        <p:txBody>
          <a:bodyPr/>
          <a:lstStyle/>
          <a:p>
            <a:r>
              <a:rPr lang="en-US" sz="2800" dirty="0"/>
              <a:t>Nick Smith (Texas Tech University; </a:t>
            </a:r>
            <a:r>
              <a:rPr lang="en-US" sz="2800" dirty="0" err="1"/>
              <a:t>nick.smith@ttu.edu</a:t>
            </a:r>
            <a:r>
              <a:rPr lang="en-US" sz="2800" dirty="0"/>
              <a:t>)</a:t>
            </a:r>
          </a:p>
          <a:p>
            <a:r>
              <a:rPr lang="en-US" dirty="0"/>
              <a:t>Qing Zhu, Bill Riley, and Trevor Keenan (Berkeley Lab)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6573-0D58-1349-A8BC-DB28AB10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44" y="5343297"/>
            <a:ext cx="1995055" cy="151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D89CC-0D1E-A544-B18B-6C8642CE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6958"/>
            <a:ext cx="1460102" cy="17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D2CE4B-FABC-2A48-8D10-3817308C1628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26493-D344-C84C-AC14-C57551E4E8D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BA44F6-C4F4-644E-AC8D-7374933F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48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plant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DA47-EC6A-8C48-ADCE-A8606FE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3" y="1690688"/>
            <a:ext cx="7381874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496A69A-8AA7-D340-89B5-1DF3677148E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907FA-021D-E74C-B645-AA9062AAD26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DFC218-46BD-4349-A752-4162EF1F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19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3E6813-120E-444A-A0E2-8AEEFF99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3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C8D9C9A-82A8-AB4F-AE69-E0AC6196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06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685140-62BE-8449-BDB1-E7F1B281BF0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D604D-0E96-D842-8F6A-472ADC5DD0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18A7D-18D0-1B42-8985-B1636B44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73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5769D-9F99-924A-A9D6-361F343AFC0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31EFD-8884-E64D-B28C-DDEE99B11EB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B6F30-B1CA-AD41-BDC4-E43C1182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4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Progressive nitrogen limitation will not be as strong as current models predict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A4579-2F8D-D449-8B1B-E4142AB1458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4F9168-5249-A54B-AF8F-08C44285DD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511CF-012E-2C46-B065-359E56B0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4219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/seminar/egu</a:t>
            </a:r>
            <a:r>
              <a:rPr lang="en-US" sz="2800"/>
              <a:t>_2022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700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30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7" idx="1"/>
            <a:endCxn id="49" idx="3"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 flipH="1">
            <a:off x="2152754" y="1513384"/>
            <a:ext cx="1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C90598-8374-C346-8E7E-C863A624BFA0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752D5-4CDE-714E-B762-EB5313A8DC7F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8FF372-F937-644A-B57B-7D6AE5BAA398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3E810F-9AE6-AC4C-8088-90DB011A2CA3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71E7FB-11D4-B046-BA1E-661534C913D3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0FF88-30E9-174A-BDA1-DB930509E77E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620CED-BA02-6D42-A4A5-45AC58303CB7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0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B88ACE-6B62-2C40-A19C-061F2375B347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AFA29B-550F-9444-901E-8593AED0F2E0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DE2794-7BDA-A64E-BAF3-1D6859276154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C6C1B6-1073-2C41-A5EB-00071406F99E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13354-70B9-DE47-8D3C-AF97945E5228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9D08F7-2CE2-B444-B1AF-8762CFDD7AAF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7CFC0-71C8-5743-BB6A-D0A6D237887E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3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E8D4-7B20-8A44-AFE7-CDE9D749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is decreasing with elevated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E7950-19BE-D746-B84D-FEB3E030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1690688"/>
            <a:ext cx="5976108" cy="2344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62C51-34E5-5C47-85AB-B2886480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49" y="1690687"/>
            <a:ext cx="5406750" cy="1543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07F4B-D7B0-9E4E-804D-5BC8A0A2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93" y="4183583"/>
            <a:ext cx="7173225" cy="235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E9DC0-984C-4644-A683-E6CDB6A71CA6}"/>
              </a:ext>
            </a:extLst>
          </p:cNvPr>
          <p:cNvSpPr txBox="1"/>
          <p:nvPr/>
        </p:nvSpPr>
        <p:spPr>
          <a:xfrm>
            <a:off x="204716" y="5360906"/>
            <a:ext cx="425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Average: 0.2 to 0.25% year</a:t>
            </a:r>
            <a:r>
              <a:rPr lang="en-US" sz="2800" baseline="30000" dirty="0">
                <a:solidFill>
                  <a:srgbClr val="FF0000"/>
                </a:solidFill>
              </a:rPr>
              <a:t>-1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196AE6-3E3C-EF42-8C18-6799505F418A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6F571-5B50-5B40-8BFF-79AB374901E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8AD67E-76AF-FC4E-878E-193CA4E9A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59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8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18830-FC21-7646-9C74-3CE66283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7" t="63681" r="6925" b="3283"/>
          <a:stretch/>
        </p:blipFill>
        <p:spPr>
          <a:xfrm>
            <a:off x="2708717" y="1878001"/>
            <a:ext cx="6774566" cy="390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6974F-5D3E-1D4C-9919-3992BCB9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51" t="45318"/>
          <a:stretch/>
        </p:blipFill>
        <p:spPr>
          <a:xfrm>
            <a:off x="9580728" y="2429302"/>
            <a:ext cx="559557" cy="335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BA0E9-026F-7E48-B852-A9373055CA2F}"/>
              </a:ext>
            </a:extLst>
          </p:cNvPr>
          <p:cNvSpPr txBox="1"/>
          <p:nvPr/>
        </p:nvSpPr>
        <p:spPr>
          <a:xfrm>
            <a:off x="10331811" y="6498981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FC966-C365-9D43-947D-2939B2213CA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7BCBC-7A01-004D-AD41-D9CCAF1ECD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CBACB-BCA8-CD4E-A98A-8CBB8E4D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02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23DC4-663A-AF41-B817-115BDBEB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07" y="1690688"/>
            <a:ext cx="5104385" cy="504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8A2AB-F20C-0942-80A5-1ABB199EDFE3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E9728-819C-E841-AEF1-86A17A7E78E6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E83801-6054-2448-8B58-3B6BFA2F6F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12135-7BFE-9440-9374-07555A97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05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9854-2D15-8F45-A3CA-98E3D17B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30"/>
          <a:stretch/>
        </p:blipFill>
        <p:spPr>
          <a:xfrm>
            <a:off x="4055659" y="1976617"/>
            <a:ext cx="4080681" cy="488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5E27E-0AFF-4144-9542-0D88668936B5}"/>
              </a:ext>
            </a:extLst>
          </p:cNvPr>
          <p:cNvSpPr txBox="1"/>
          <p:nvPr/>
        </p:nvSpPr>
        <p:spPr>
          <a:xfrm>
            <a:off x="9607253" y="6211669"/>
            <a:ext cx="25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Dong et al. (2022)</a:t>
            </a:r>
          </a:p>
          <a:p>
            <a:r>
              <a:rPr lang="en-US" dirty="0"/>
              <a:t>Data: Zheng et al. (2019)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E81DB0-3CEB-9F40-9495-CCD0335B2CB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ED2630-446E-474A-86B3-E7CAAB61AC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DE1C3-918A-DC46-AEDB-B9612B62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9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E1EA9-501F-F740-98FD-9D649854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33" b="35523"/>
          <a:stretch/>
        </p:blipFill>
        <p:spPr>
          <a:xfrm>
            <a:off x="1999931" y="1869743"/>
            <a:ext cx="6730950" cy="416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02B6A-D547-E84E-8824-CEE43D540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29" b="-2188"/>
          <a:stretch/>
        </p:blipFill>
        <p:spPr>
          <a:xfrm>
            <a:off x="2029499" y="5827592"/>
            <a:ext cx="6730950" cy="1214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B1337-E5D4-DE4E-8198-36DB0A5D787E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D9F3A-0BBE-874A-B0DD-1C24DA08753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5BA77-FDE9-7248-B8C4-D4ADF02A91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477C4E-D7C1-6047-8A83-ED730E9A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261D-97FD-9846-8BB0-0FC3A6FA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reductions in leaf N demand mean for ecosystem C-N dynamics under future, elevated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6C669-4856-8040-80E0-BDA06288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9FAD9-EDF1-CC48-9202-D705EFE17E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03B6B-A5E0-1342-B703-0EEA72F08A6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644FE-6ED2-B64C-8EA6-89E6F296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2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371-D7E2-ED42-AB92-2856EA6C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789D-664D-0347-88AE-967358C1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simulations included optimal </a:t>
            </a:r>
            <a:r>
              <a:rPr lang="en-US" sz="3200" dirty="0" err="1"/>
              <a:t>V</a:t>
            </a:r>
            <a:r>
              <a:rPr lang="en-US" sz="3200" baseline="-25000" dirty="0" err="1"/>
              <a:t>cmax</a:t>
            </a:r>
            <a:r>
              <a:rPr lang="en-US" sz="3200" dirty="0"/>
              <a:t> and </a:t>
            </a:r>
            <a:r>
              <a:rPr lang="en-US" sz="3200" dirty="0" err="1"/>
              <a:t>J</a:t>
            </a:r>
            <a:r>
              <a:rPr lang="en-US" sz="3200" baseline="-25000" dirty="0" err="1"/>
              <a:t>max</a:t>
            </a:r>
            <a:r>
              <a:rPr lang="en-US" sz="3200" baseline="-25000" dirty="0"/>
              <a:t> </a:t>
            </a:r>
            <a:r>
              <a:rPr lang="en-US" sz="3200" dirty="0"/>
              <a:t>(Smith, Keenan et al. 2019)</a:t>
            </a:r>
          </a:p>
          <a:p>
            <a:r>
              <a:rPr lang="en-US" sz="3200" dirty="0"/>
              <a:t>All simulations included dynamic carbon and nitrogen allocation (Zhu et al. 2019)</a:t>
            </a:r>
          </a:p>
          <a:p>
            <a:r>
              <a:rPr lang="en-US" sz="3200" dirty="0"/>
              <a:t>2 simulations with different leaf N dynamics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availability in soil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demand for photosynthetic biochemistry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DBD1B-23DC-7E4F-B842-E2C1B2B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E21895-6CA9-084A-ACDA-47445E8298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2B177-240D-C645-BCE7-F7C5FC0A82A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629C8B-9AFC-EA44-BF90-C624ACB2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37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8AC1B-BE64-4747-8526-81FD2EA765F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C0F682-931C-6840-B3FA-3E50CE87EE4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6A5F3E-F5C3-6E4C-8BF6-4F701DF6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64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669</Words>
  <Application>Microsoft Macintosh PowerPoint</Application>
  <PresentationFormat>Widescreen</PresentationFormat>
  <Paragraphs>97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Reductions in photosynthetic nitrogen demand due to elevated CO2 increases simulated future ecosystem carbon storage</vt:lpstr>
      <vt:lpstr>Leaf N is decreasing with elevated CO2</vt:lpstr>
      <vt:lpstr>Leaf N demand decreases with increasing CO2</vt:lpstr>
      <vt:lpstr>Leaf N demand decreases with increasing CO2</vt:lpstr>
      <vt:lpstr>Eco-evolutionary optimality theory can predict CO2-induced reductions in leaf N</vt:lpstr>
      <vt:lpstr>Eco-evolutionary optimality theory can predict CO2-induced reductions in leaf N</vt:lpstr>
      <vt:lpstr>What do reductions in leaf N demand mean for ecosystem C-N dynamics under future, elevated CO2?</vt:lpstr>
      <vt:lpstr>ELM simulations</vt:lpstr>
      <vt:lpstr>Photosynthesis increases with elevated CO2 at lower leaf N</vt:lpstr>
      <vt:lpstr>Leaf N reduction is due to a reduction in photosynthetic capacity</vt:lpstr>
      <vt:lpstr>Leaf N savings increases plant growth</vt:lpstr>
      <vt:lpstr>Result 3: Leaf N savings increases long-term ecosystem carbon stocks</vt:lpstr>
      <vt:lpstr>Result 3: Leaf N savings increases long-term ecosystem carbon stocks</vt:lpstr>
      <vt:lpstr>What does this all mean?</vt:lpstr>
      <vt:lpstr>Future progressive nutrient limitation may be overestimated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39</cp:revision>
  <dcterms:created xsi:type="dcterms:W3CDTF">2022-04-26T16:28:09Z</dcterms:created>
  <dcterms:modified xsi:type="dcterms:W3CDTF">2022-05-09T22:45:23Z</dcterms:modified>
</cp:coreProperties>
</file>